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4"/>
  </p:notesMasterIdLst>
  <p:handoutMasterIdLst>
    <p:handoutMasterId r:id="rId15"/>
  </p:handoutMasterIdLst>
  <p:sldIdLst>
    <p:sldId id="269" r:id="rId2"/>
    <p:sldId id="281" r:id="rId3"/>
    <p:sldId id="279" r:id="rId4"/>
    <p:sldId id="280" r:id="rId5"/>
    <p:sldId id="270" r:id="rId6"/>
    <p:sldId id="265" r:id="rId7"/>
    <p:sldId id="258" r:id="rId8"/>
    <p:sldId id="277" r:id="rId9"/>
    <p:sldId id="273" r:id="rId10"/>
    <p:sldId id="274" r:id="rId11"/>
    <p:sldId id="278" r:id="rId12"/>
    <p:sldId id="275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66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00"/>
    <a:srgbClr val="CCCC00"/>
    <a:srgbClr val="00CC66"/>
    <a:srgbClr val="FF0066"/>
    <a:srgbClr val="0066CC"/>
    <a:srgbClr val="996600"/>
    <a:srgbClr val="66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84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1/8/2023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5C4F972-9E52-421D-A9A1-864DFE3D066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r>
              <a:rPr lang="en-US"/>
              <a:t>1/8/2023 am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1" y="4560571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25" tIns="48664" rIns="97325" bIns="48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6" tIns="0" rIns="20136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fld id="{C2E84006-1AB4-4A89-BD59-0707A4BA1F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828800" y="2173288"/>
            <a:ext cx="4954588" cy="1219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4953000" cy="1868488"/>
          </a:xfrm>
        </p:spPr>
        <p:txBody>
          <a:bodyPr/>
          <a:lstStyle>
            <a:lvl1pPr marL="0" indent="0">
              <a:buFontTx/>
              <a:buNone/>
              <a:defRPr sz="2800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7411D57-97BD-4C45-840B-3205ADCB13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D8059-FD32-461C-8084-B0394E07A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7145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81000"/>
            <a:ext cx="4992687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E9F86-1B5E-4C75-A787-98674931F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A28F7-DD39-4B01-8AC5-B3016F7A59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AB03B-DB4A-4C05-A6AF-2662DAA41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676400"/>
            <a:ext cx="3352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76400"/>
            <a:ext cx="33528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4C543-F0BC-4C9A-B436-FB7D08ECFB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BCFAA-17E7-4A45-B2D2-80CB21DE2D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7ED4D-4364-4235-BF0F-F72E7D4510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6CFF61-9A13-4B60-BFD4-68489A13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63BD6-758B-45B9-91E0-F0A80EC4C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F73A3-8625-4247-9C53-596D1F23A6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81000"/>
            <a:ext cx="68595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676400"/>
            <a:ext cx="6858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28600" y="6326188"/>
            <a:ext cx="19050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1200"/>
            </a:lvl1pPr>
          </a:lstStyle>
          <a:p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324600"/>
            <a:ext cx="289560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/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10200" y="6324600"/>
            <a:ext cx="190500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b="1"/>
            </a:lvl1pPr>
          </a:lstStyle>
          <a:p>
            <a:fld id="{42827FF1-273D-4CE3-9F33-92FCA09AD9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5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1023790" y="2124028"/>
            <a:ext cx="7086600" cy="923972"/>
          </a:xfrm>
        </p:spPr>
        <p:txBody>
          <a:bodyPr>
            <a:spAutoFit/>
          </a:bodyPr>
          <a:lstStyle/>
          <a:p>
            <a:pPr algn="ctr"/>
            <a:r>
              <a:rPr 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Exhortation</a:t>
            </a:r>
            <a:endParaRPr lang="en-US" sz="54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26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47690" y="3276600"/>
            <a:ext cx="5648619" cy="770084"/>
          </a:xfrm>
        </p:spPr>
        <p:txBody>
          <a:bodyPr wrap="square">
            <a:sp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 Thessalonians 2:1-12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9602A7AB-8467-42ED-907E-6BB405F35513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95227" y="381000"/>
            <a:ext cx="7772400" cy="1600200"/>
          </a:xfrm>
        </p:spPr>
        <p:txBody>
          <a:bodyPr>
            <a:spAutoFit/>
          </a:bodyPr>
          <a:lstStyle/>
          <a:p>
            <a:r>
              <a:rPr 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Traits Of The Exhorter</a:t>
            </a: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(Acts 11:22-24)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2289108"/>
            <a:ext cx="8991600" cy="434029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b="1" dirty="0"/>
              <a:t>Avoids hypocrisy – Acts 11:24;</a:t>
            </a:r>
            <a:br>
              <a:rPr lang="en-US" sz="3200" b="1" dirty="0"/>
            </a:br>
            <a:r>
              <a:rPr lang="en-US" sz="3200" b="1" dirty="0"/>
              <a:t>cf. Romans 2:17ff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Upright, honorable. </a:t>
            </a:r>
            <a:r>
              <a:rPr lang="en-US" sz="2800" b="1" dirty="0"/>
              <a:t>Matthew 7:1-5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Full of the Holy Spirit – Acts 11:24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Under the Spirit’s control. </a:t>
            </a:r>
            <a:r>
              <a:rPr lang="en-US" sz="2800" b="1" dirty="0"/>
              <a:t>Ephesians 5:18; </a:t>
            </a:r>
            <a:br>
              <a:rPr lang="en-US" sz="2800" b="1" dirty="0"/>
            </a:br>
            <a:r>
              <a:rPr lang="en-US" sz="2800" b="1" dirty="0"/>
              <a:t>Colossians 3:16; Galatians 5:16, 18, 22-25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Full of faith – Acts 11:24 (2 Corinthians 5:7)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We will only exhort in proportion to our faith.</a:t>
            </a:r>
            <a:br>
              <a:rPr lang="en-US" sz="2800" dirty="0"/>
            </a:br>
            <a:r>
              <a:rPr lang="en-US" sz="2800" b="1" dirty="0"/>
              <a:t>Romans 12:6, 8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CAA43-E4A4-46DF-B769-65CEE9AFDCE8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23364"/>
            <a:ext cx="7772400" cy="1662636"/>
          </a:xfrm>
        </p:spPr>
        <p:txBody>
          <a:bodyPr>
            <a:spAutoFit/>
          </a:bodyPr>
          <a:lstStyle/>
          <a:p>
            <a:r>
              <a:rPr 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Accepting Exhortation</a:t>
            </a:r>
            <a:br>
              <a:rPr 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(What we must do with it)</a:t>
            </a: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75735" y="2514600"/>
            <a:ext cx="8610600" cy="3041475"/>
          </a:xfr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4000" b="1" dirty="0"/>
              <a:t>Assess the exhortation</a:t>
            </a:r>
          </a:p>
          <a:p>
            <a:pPr lvl="1">
              <a:lnSpc>
                <a:spcPct val="90000"/>
              </a:lnSpc>
            </a:pPr>
            <a:r>
              <a:rPr lang="en-US" sz="3600" dirty="0"/>
              <a:t>Is it the truth? </a:t>
            </a:r>
            <a:r>
              <a:rPr lang="en-US" sz="3600" b="1" dirty="0"/>
              <a:t>Acts 2:40-41; 17:11-12</a:t>
            </a:r>
          </a:p>
          <a:p>
            <a:pPr>
              <a:lnSpc>
                <a:spcPct val="90000"/>
              </a:lnSpc>
            </a:pPr>
            <a:r>
              <a:rPr lang="en-US" sz="4000" b="1" dirty="0"/>
              <a:t>Receive it and use it to grow stronger in Christ – Acts 11:24, 26;</a:t>
            </a:r>
            <a:br>
              <a:rPr lang="en-US" sz="4000" b="1" dirty="0"/>
            </a:br>
            <a:r>
              <a:rPr lang="en-US" sz="4000" b="1" dirty="0"/>
              <a:t>1 Thessalonians 4:1-2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F749-0C4B-43CC-B5CE-3254166228C8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23364"/>
            <a:ext cx="7772400" cy="1662636"/>
          </a:xfrm>
        </p:spPr>
        <p:txBody>
          <a:bodyPr>
            <a:spAutoFit/>
          </a:bodyPr>
          <a:lstStyle/>
          <a:p>
            <a:r>
              <a:rPr 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Accepting Exhortation</a:t>
            </a:r>
            <a:br>
              <a:rPr 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(What we must do with it ?)</a:t>
            </a: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514600"/>
            <a:ext cx="8077200" cy="131177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400" b="1" dirty="0"/>
              <a:t>Be thankful for the one who exhorted you!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F749-0C4B-43CC-B5CE-3254166228C8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8ADC4-4C13-2A1B-34AC-47F26F23D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211" y="243893"/>
            <a:ext cx="6859587" cy="923972"/>
          </a:xfrm>
        </p:spPr>
        <p:txBody>
          <a:bodyPr>
            <a:spAutoFit/>
          </a:bodyPr>
          <a:lstStyle/>
          <a:p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 MT Extra Bold"/>
                <a:ea typeface="+mj-ea"/>
                <a:cs typeface="+mj-cs"/>
              </a:rPr>
              <a:t>Exhortation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CE5B4-DFB8-98AC-24FD-21324ADD4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148847"/>
            <a:ext cx="8991600" cy="5632953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1 Thessalonians 4:1</a:t>
            </a:r>
            <a:r>
              <a:rPr lang="en-US" dirty="0"/>
              <a:t>, </a:t>
            </a:r>
            <a:r>
              <a:rPr lang="en-US" i="1" dirty="0"/>
              <a:t>“Finally then, brethren, we beseech and </a:t>
            </a:r>
            <a:r>
              <a:rPr lang="en-US" b="1" i="1" dirty="0"/>
              <a:t>exhort </a:t>
            </a:r>
            <a:r>
              <a:rPr lang="en-US" i="1" dirty="0"/>
              <a:t>you in the Lord Jesus, that, as ye received of us how ye ought to walk and to please God, even as ye do walk, – that ye abound more and more.”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1 Thessalonians 4:10</a:t>
            </a:r>
            <a:r>
              <a:rPr lang="en-US" dirty="0"/>
              <a:t>, </a:t>
            </a:r>
            <a:r>
              <a:rPr lang="en-US" i="1" dirty="0"/>
              <a:t>“for indeed ye do it toward all the brethren that are in all Macedonia. But we </a:t>
            </a:r>
            <a:r>
              <a:rPr lang="en-US" b="1" i="1" dirty="0"/>
              <a:t>exhort</a:t>
            </a:r>
            <a:r>
              <a:rPr lang="en-US" i="1" dirty="0"/>
              <a:t> you, brethren, that ye abound more and more”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1 Thessalonians 5:11</a:t>
            </a:r>
            <a:r>
              <a:rPr lang="en-US" dirty="0"/>
              <a:t>, </a:t>
            </a:r>
            <a:r>
              <a:rPr lang="en-US" i="1" dirty="0"/>
              <a:t>“Wherefore </a:t>
            </a:r>
            <a:r>
              <a:rPr lang="en-US" b="1" i="1" dirty="0"/>
              <a:t>exhort</a:t>
            </a:r>
            <a:r>
              <a:rPr lang="en-US" i="1" dirty="0"/>
              <a:t> one another, and build each other up, even as also ye do.”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1 Thessalonians 5:14</a:t>
            </a:r>
            <a:r>
              <a:rPr lang="en-US" dirty="0"/>
              <a:t>, </a:t>
            </a:r>
            <a:r>
              <a:rPr lang="en-US" i="1" dirty="0"/>
              <a:t>“And we </a:t>
            </a:r>
            <a:r>
              <a:rPr lang="en-US" b="1" i="1" dirty="0"/>
              <a:t>exhort</a:t>
            </a:r>
            <a:r>
              <a:rPr lang="en-US" i="1" dirty="0"/>
              <a:t> you, brethren, admonish the disorderly, encourage the fainthearted, support the weak, be longsuffering toward all.”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2 Thessalonians 3:12</a:t>
            </a:r>
            <a:r>
              <a:rPr lang="en-US" dirty="0"/>
              <a:t>, </a:t>
            </a:r>
            <a:r>
              <a:rPr lang="en-US" i="1" dirty="0"/>
              <a:t>“Now them that are such we command and </a:t>
            </a:r>
            <a:r>
              <a:rPr lang="en-US" b="1" i="1" dirty="0"/>
              <a:t>exhort</a:t>
            </a:r>
            <a:r>
              <a:rPr lang="en-US" i="1" dirty="0"/>
              <a:t> in the Lord Jesus Christ, that with quietness they work, and eat their own bread.”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43A493-A7CD-2E63-41F0-97796600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A28F7-DD39-4B01-8AC5-B3016F7A59E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89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859587" cy="1143000"/>
          </a:xfrm>
        </p:spPr>
        <p:txBody>
          <a:bodyPr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Exhortation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427" y="1676400"/>
            <a:ext cx="7620000" cy="479580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dirty="0"/>
              <a:t>We all need exhortation/encouragement in the faith.</a:t>
            </a:r>
          </a:p>
          <a:p>
            <a:r>
              <a:rPr lang="en-US" sz="3200" dirty="0"/>
              <a:t>God expects us to exhort one another –</a:t>
            </a:r>
          </a:p>
          <a:p>
            <a:pPr>
              <a:buNone/>
            </a:pPr>
            <a:r>
              <a:rPr lang="en-US" b="1" dirty="0"/>
              <a:t>Hebrews 3:13</a:t>
            </a:r>
            <a:r>
              <a:rPr lang="en-US" dirty="0"/>
              <a:t>, </a:t>
            </a:r>
            <a:r>
              <a:rPr lang="en-US" i="1" dirty="0"/>
              <a:t>“</a:t>
            </a:r>
            <a:r>
              <a:rPr lang="en-US" b="1" i="1" dirty="0"/>
              <a:t>but </a:t>
            </a:r>
            <a:r>
              <a:rPr lang="en-US" sz="3200" b="1" i="1" dirty="0"/>
              <a:t>exhort one another </a:t>
            </a:r>
            <a:r>
              <a:rPr lang="en-US" b="1" i="1" dirty="0"/>
              <a:t>day by day, so long as it is called Today; lest any one of you be hardened by the deceitfulness of sin</a:t>
            </a:r>
            <a:r>
              <a:rPr lang="en-US" i="1" dirty="0"/>
              <a:t>”</a:t>
            </a:r>
          </a:p>
          <a:p>
            <a:pPr>
              <a:buNone/>
            </a:pPr>
            <a:r>
              <a:rPr lang="en-US" b="1" dirty="0"/>
              <a:t>Hebrews 10:25</a:t>
            </a:r>
            <a:r>
              <a:rPr lang="en-US" dirty="0"/>
              <a:t>, </a:t>
            </a:r>
            <a:r>
              <a:rPr lang="en-US" i="1" dirty="0"/>
              <a:t>“</a:t>
            </a:r>
            <a:r>
              <a:rPr lang="en-US" b="1" i="1" dirty="0"/>
              <a:t>not forsaking our own assembling together, as the custom of some is, but </a:t>
            </a:r>
            <a:r>
              <a:rPr lang="en-US" sz="3200" b="1" i="1" dirty="0"/>
              <a:t>exhorting (one another)</a:t>
            </a:r>
            <a:r>
              <a:rPr lang="en-US" b="1" i="1" dirty="0"/>
              <a:t>; and so much the more, as ye see the day drawing nigh</a:t>
            </a:r>
            <a:r>
              <a:rPr lang="en-US" i="1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A28F7-DD39-4B01-8AC5-B3016F7A59E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211" y="381000"/>
            <a:ext cx="6859587" cy="1143000"/>
          </a:xfrm>
        </p:spPr>
        <p:txBody>
          <a:bodyPr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Exhortation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7620000" cy="363856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dirty="0"/>
              <a:t>We all need exhortation/encouragement in the faith.</a:t>
            </a:r>
          </a:p>
          <a:p>
            <a:r>
              <a:rPr lang="en-US" sz="3200" dirty="0"/>
              <a:t>God expects us to receive exhortation –</a:t>
            </a:r>
            <a:br>
              <a:rPr lang="en-US" sz="3200" dirty="0"/>
            </a:br>
            <a:r>
              <a:rPr lang="en-US" sz="3200" b="1" dirty="0"/>
              <a:t>Hebrews 13:22</a:t>
            </a:r>
            <a:r>
              <a:rPr lang="en-US" sz="3200" dirty="0"/>
              <a:t>, </a:t>
            </a:r>
            <a:r>
              <a:rPr lang="en-US" sz="3200" i="1" dirty="0"/>
              <a:t>“</a:t>
            </a:r>
            <a:r>
              <a:rPr lang="en-US" sz="3200" b="1" i="1" dirty="0"/>
              <a:t>But I exhort you, brethren, bear with the word of exhortation, for I have written unto you in few words</a:t>
            </a:r>
            <a:r>
              <a:rPr lang="en-US" sz="3200" i="1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A28F7-DD39-4B01-8AC5-B3016F7A59E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20162"/>
            <a:ext cx="7772400" cy="1108638"/>
          </a:xfrm>
        </p:spPr>
        <p:txBody>
          <a:bodyPr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Exhort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00173" y="1981200"/>
            <a:ext cx="8001000" cy="3527762"/>
          </a:xfrm>
        </p:spPr>
        <p:txBody>
          <a:bodyPr>
            <a:spAutoFit/>
          </a:bodyPr>
          <a:lstStyle/>
          <a:p>
            <a:r>
              <a:rPr lang="en-US" sz="3600" b="1" i="1" dirty="0" err="1">
                <a:cs typeface="Times New Roman" charset="0"/>
              </a:rPr>
              <a:t>parakaleo</a:t>
            </a:r>
            <a:r>
              <a:rPr lang="en-US" sz="3600" b="1" dirty="0">
                <a:cs typeface="Times New Roman" charset="0"/>
              </a:rPr>
              <a:t> </a:t>
            </a:r>
            <a:r>
              <a:rPr lang="en-US" sz="3600" dirty="0">
                <a:latin typeface="Arial"/>
                <a:cs typeface="Times New Roman" charset="0"/>
              </a:rPr>
              <a:t>–</a:t>
            </a:r>
            <a:r>
              <a:rPr lang="en-US" sz="3600" dirty="0">
                <a:cs typeface="Times New Roman" charset="0"/>
              </a:rPr>
              <a:t> </a:t>
            </a:r>
            <a:r>
              <a:rPr lang="en-US" sz="3600" dirty="0">
                <a:latin typeface="Arial"/>
                <a:cs typeface="Times New Roman" charset="0"/>
              </a:rPr>
              <a:t>“</a:t>
            </a:r>
            <a:r>
              <a:rPr lang="en-US" sz="3600" dirty="0">
                <a:cs typeface="Times New Roman" charset="0"/>
              </a:rPr>
              <a:t>To call to a person </a:t>
            </a:r>
            <a:r>
              <a:rPr lang="en-US" sz="3600" dirty="0">
                <a:latin typeface="Arial"/>
                <a:cs typeface="Times New Roman" charset="0"/>
              </a:rPr>
              <a:t>… </a:t>
            </a:r>
            <a:r>
              <a:rPr lang="en-US" sz="3600" dirty="0">
                <a:cs typeface="Times New Roman" charset="0"/>
              </a:rPr>
              <a:t>to call on, entreat </a:t>
            </a:r>
            <a:r>
              <a:rPr lang="en-US" sz="3600" dirty="0">
                <a:latin typeface="Arial"/>
                <a:cs typeface="Times New Roman" charset="0"/>
              </a:rPr>
              <a:t>… </a:t>
            </a:r>
            <a:r>
              <a:rPr lang="en-US" sz="3600" dirty="0">
                <a:cs typeface="Times New Roman" charset="0"/>
              </a:rPr>
              <a:t>to admonish, to urge</a:t>
            </a:r>
            <a:r>
              <a:rPr lang="en-US" sz="3600" dirty="0">
                <a:latin typeface="Arial"/>
                <a:cs typeface="Times New Roman" charset="0"/>
              </a:rPr>
              <a:t>”</a:t>
            </a:r>
            <a:r>
              <a:rPr lang="en-US" sz="3600" dirty="0">
                <a:cs typeface="Times New Roman" charset="0"/>
              </a:rPr>
              <a:t> </a:t>
            </a:r>
            <a:r>
              <a:rPr lang="en-US" sz="3600" dirty="0">
                <a:latin typeface="Arial"/>
                <a:cs typeface="Times New Roman" charset="0"/>
              </a:rPr>
              <a:t>“</a:t>
            </a:r>
            <a:r>
              <a:rPr lang="en-US" sz="3600" u="sng" dirty="0">
                <a:cs typeface="Times New Roman" charset="0"/>
              </a:rPr>
              <a:t>to console, to encourage, to strengthen, to instruct, to teach; to urge one to pursue some course of conduct</a:t>
            </a:r>
            <a:r>
              <a:rPr lang="en-US" sz="3600" dirty="0">
                <a:cs typeface="Times New Roman" charset="0"/>
              </a:rPr>
              <a:t>.” (Vine)</a:t>
            </a:r>
            <a:r>
              <a:rPr lang="en-US" sz="3600" dirty="0"/>
              <a:t> </a:t>
            </a:r>
          </a:p>
          <a:p>
            <a:pPr lvl="1"/>
            <a:r>
              <a:rPr lang="en-US" sz="3600" i="1" dirty="0"/>
              <a:t>“</a:t>
            </a:r>
            <a:r>
              <a:rPr lang="en-US" sz="3600" b="1" i="1" dirty="0"/>
              <a:t>Give heed</a:t>
            </a:r>
            <a:r>
              <a:rPr lang="en-US" sz="3600" i="1" dirty="0"/>
              <a:t> …”</a:t>
            </a:r>
            <a:r>
              <a:rPr lang="en-US" sz="3600" dirty="0"/>
              <a:t> </a:t>
            </a:r>
            <a:r>
              <a:rPr lang="en-US" sz="3600" b="1" dirty="0"/>
              <a:t>1 Timothy 4:13 (15)</a:t>
            </a:r>
            <a:endParaRPr lang="en-US" sz="3600" b="1" i="1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F396-4859-4A4C-B1D0-FC3505C91BCD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2"/>
          <p:cNvSpPr>
            <a:spLocks noGrp="1" noChangeArrowheads="1"/>
          </p:cNvSpPr>
          <p:nvPr>
            <p:ph type="title"/>
          </p:nvPr>
        </p:nvSpPr>
        <p:spPr>
          <a:xfrm>
            <a:off x="457200" y="338008"/>
            <a:ext cx="8229600" cy="923972"/>
          </a:xfrm>
        </p:spPr>
        <p:txBody>
          <a:bodyPr>
            <a:spAutoFit/>
          </a:bodyPr>
          <a:lstStyle/>
          <a:p>
            <a:r>
              <a:rPr 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Source Of Exhortations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idx="1"/>
          </p:nvPr>
        </p:nvSpPr>
        <p:spPr>
          <a:xfrm>
            <a:off x="76200" y="1185780"/>
            <a:ext cx="8915400" cy="559602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4000" b="1" dirty="0"/>
              <a:t>Gospel –</a:t>
            </a:r>
            <a:r>
              <a:rPr lang="en-US" sz="3600" b="1" dirty="0"/>
              <a:t> 1 Thessalonians 2:1-4;</a:t>
            </a:r>
            <a:br>
              <a:rPr lang="en-US" sz="3600" b="1" dirty="0"/>
            </a:br>
            <a:r>
              <a:rPr lang="en-US" sz="3600" b="1" dirty="0"/>
              <a:t>2 Timothy 4:2;</a:t>
            </a:r>
            <a:br>
              <a:rPr lang="en-US" sz="3600" dirty="0"/>
            </a:br>
            <a:r>
              <a:rPr lang="en-US" sz="3600" i="1" dirty="0"/>
              <a:t>“</a:t>
            </a:r>
            <a:r>
              <a:rPr lang="en-US" sz="3600" b="1" i="1" dirty="0"/>
              <a:t>Word of exhortation</a:t>
            </a:r>
            <a:r>
              <a:rPr lang="en-US" sz="3600" i="1" dirty="0"/>
              <a:t>.”</a:t>
            </a:r>
            <a:r>
              <a:rPr lang="en-US" sz="3600" dirty="0"/>
              <a:t> </a:t>
            </a:r>
            <a:r>
              <a:rPr lang="en-US" sz="3600" b="1" dirty="0"/>
              <a:t>Hebrews 13:22 </a:t>
            </a:r>
            <a:br>
              <a:rPr lang="en-US" sz="3600" dirty="0"/>
            </a:br>
            <a:endParaRPr lang="en-US" sz="3600" dirty="0"/>
          </a:p>
          <a:p>
            <a:pPr>
              <a:spcBef>
                <a:spcPts val="0"/>
              </a:spcBef>
            </a:pPr>
            <a:r>
              <a:rPr lang="en-US" sz="4000" b="1" dirty="0"/>
              <a:t>Effective exhortation does not come from: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3600" dirty="0"/>
              <a:t>Fables (invented stories). </a:t>
            </a:r>
            <a:r>
              <a:rPr lang="en-US" sz="3600" b="1" dirty="0"/>
              <a:t>2 Timothy 4:3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3600" dirty="0"/>
              <a:t>False doctrine (error). </a:t>
            </a:r>
            <a:r>
              <a:rPr lang="en-US" sz="3600" b="1" dirty="0"/>
              <a:t>1 Thessalonians 2:3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3600" dirty="0"/>
              <a:t>Excellency of speech, human wisdom, or traditions. </a:t>
            </a:r>
            <a:r>
              <a:rPr lang="en-US" sz="3600" b="1" dirty="0"/>
              <a:t>1 Corinthians 2:1, 4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50FF-FC9A-4B86-8E23-FFE757FA1D3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5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 uiExpand="1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Rectangle 12"/>
          <p:cNvSpPr>
            <a:spLocks noGrp="1" noChangeArrowheads="1"/>
          </p:cNvSpPr>
          <p:nvPr>
            <p:ph type="title"/>
          </p:nvPr>
        </p:nvSpPr>
        <p:spPr>
          <a:xfrm>
            <a:off x="695227" y="600028"/>
            <a:ext cx="7772400" cy="923972"/>
          </a:xfrm>
        </p:spPr>
        <p:txBody>
          <a:bodyPr>
            <a:spAutoFit/>
          </a:bodyPr>
          <a:lstStyle/>
          <a:p>
            <a:r>
              <a:rPr 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Purpose Of Exhortation</a:t>
            </a:r>
            <a:endParaRPr lang="en-US" sz="4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57" name="Rectangle 13"/>
          <p:cNvSpPr>
            <a:spLocks noGrp="1" noChangeArrowheads="1"/>
          </p:cNvSpPr>
          <p:nvPr>
            <p:ph idx="1"/>
          </p:nvPr>
        </p:nvSpPr>
        <p:spPr>
          <a:xfrm>
            <a:off x="76200" y="1524000"/>
            <a:ext cx="8991600" cy="5226688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600" b="1" dirty="0"/>
              <a:t>Instruction </a:t>
            </a:r>
            <a:r>
              <a:rPr lang="en-US" sz="3600" dirty="0"/>
              <a:t>– </a:t>
            </a:r>
            <a:r>
              <a:rPr lang="en-US" sz="3600" b="1" dirty="0"/>
              <a:t>Acts 11:22-23</a:t>
            </a:r>
          </a:p>
          <a:p>
            <a:pPr>
              <a:spcBef>
                <a:spcPts val="0"/>
              </a:spcBef>
            </a:pPr>
            <a:r>
              <a:rPr lang="en-US" sz="3600" b="1" dirty="0"/>
              <a:t>Persuasion: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3200" dirty="0"/>
              <a:t>To save yourself. </a:t>
            </a:r>
            <a:r>
              <a:rPr lang="en-US" sz="3200" b="1" dirty="0"/>
              <a:t>Acts 2:40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sz="3200" dirty="0"/>
              <a:t>To continue. </a:t>
            </a:r>
            <a:r>
              <a:rPr lang="en-US" sz="3200" b="1" dirty="0"/>
              <a:t>Acts 13:43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With urgency. </a:t>
            </a:r>
            <a:r>
              <a:rPr lang="en-US" sz="3200" b="1" dirty="0"/>
              <a:t>2 Corinthians 8:4-6</a:t>
            </a:r>
          </a:p>
          <a:p>
            <a:pPr>
              <a:spcBef>
                <a:spcPts val="0"/>
              </a:spcBef>
            </a:pPr>
            <a:r>
              <a:rPr lang="en-US" sz="3600" b="1" dirty="0"/>
              <a:t>Strengthen – Acts 14:22</a:t>
            </a:r>
          </a:p>
          <a:p>
            <a:pPr>
              <a:spcBef>
                <a:spcPts val="0"/>
              </a:spcBef>
            </a:pPr>
            <a:r>
              <a:rPr lang="en-US" sz="3600" b="1" dirty="0"/>
              <a:t>Comfort </a:t>
            </a:r>
            <a:r>
              <a:rPr lang="en-US" sz="3600" dirty="0"/>
              <a:t>(consolation and encouragement) – </a:t>
            </a:r>
            <a:r>
              <a:rPr lang="en-US" sz="3600" b="1" dirty="0"/>
              <a:t>Philippians 2:1ff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To help endure. </a:t>
            </a:r>
            <a:r>
              <a:rPr lang="en-US" sz="3200" b="1" dirty="0"/>
              <a:t>2 Corinthians 1:3-7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To strengthen. </a:t>
            </a:r>
            <a:r>
              <a:rPr lang="en-US" sz="3200" b="1" dirty="0"/>
              <a:t>Hebrews 3:12-13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76E5B-4A79-4823-9FF8-37B9C4DBDCB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6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1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61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 uiExpand="1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9673"/>
            <a:ext cx="8153400" cy="1447192"/>
          </a:xfrm>
        </p:spPr>
        <p:txBody>
          <a:bodyPr>
            <a:spAutoFit/>
          </a:bodyPr>
          <a:lstStyle/>
          <a:p>
            <a:pPr algn="ctr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Ways To Exhort </a:t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Thessalonians 2:1-12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7902"/>
            <a:ext cx="4040188" cy="646973"/>
          </a:xfrm>
        </p:spPr>
        <p:txBody>
          <a:bodyPr>
            <a:spAutoFit/>
          </a:bodyPr>
          <a:lstStyle/>
          <a:p>
            <a:pPr algn="ctr"/>
            <a:r>
              <a:rPr lang="en-US" sz="3600" b="1" u="sng" dirty="0">
                <a:latin typeface="Arial Narrow" pitchFamily="34" charset="0"/>
              </a:rPr>
              <a:t>WRONG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85800" y="2362200"/>
            <a:ext cx="3657600" cy="4191000"/>
          </a:xfrm>
        </p:spPr>
        <p:txBody>
          <a:bodyPr wrap="square">
            <a:spAutoFit/>
          </a:bodyPr>
          <a:lstStyle/>
          <a:p>
            <a:r>
              <a:rPr lang="en-US" sz="2800" dirty="0"/>
              <a:t>Error. </a:t>
            </a:r>
            <a:r>
              <a:rPr lang="en-US" sz="2800" b="1" dirty="0"/>
              <a:t>2:3</a:t>
            </a:r>
          </a:p>
          <a:p>
            <a:r>
              <a:rPr lang="en-US" sz="2800" dirty="0"/>
              <a:t>Uncleanness. </a:t>
            </a:r>
            <a:r>
              <a:rPr lang="en-US" sz="2800" b="1" dirty="0"/>
              <a:t>2:3</a:t>
            </a:r>
          </a:p>
          <a:p>
            <a:r>
              <a:rPr lang="en-US" sz="2800" dirty="0"/>
              <a:t>Deceit. </a:t>
            </a:r>
            <a:r>
              <a:rPr lang="en-US" sz="2800" b="1" dirty="0"/>
              <a:t>2:3</a:t>
            </a:r>
          </a:p>
          <a:p>
            <a:r>
              <a:rPr lang="en-US" sz="2800" dirty="0"/>
              <a:t>Please men. </a:t>
            </a:r>
            <a:r>
              <a:rPr lang="en-US" sz="2800" b="1" dirty="0"/>
              <a:t>2:4, 2</a:t>
            </a:r>
          </a:p>
          <a:p>
            <a:r>
              <a:rPr lang="en-US" sz="2800" dirty="0"/>
              <a:t>Flattery. </a:t>
            </a:r>
            <a:r>
              <a:rPr lang="en-US" sz="2800" b="1" dirty="0"/>
              <a:t>2:5</a:t>
            </a:r>
            <a:br>
              <a:rPr lang="en-US" sz="2800" b="1" dirty="0"/>
            </a:br>
            <a:r>
              <a:rPr lang="en-US" sz="2800" b="1" dirty="0"/>
              <a:t>(Proverbs 26:28)</a:t>
            </a:r>
          </a:p>
          <a:p>
            <a:r>
              <a:rPr lang="en-US" sz="2800" dirty="0"/>
              <a:t>Covetousness. </a:t>
            </a:r>
            <a:r>
              <a:rPr lang="en-US" sz="2800" b="1" dirty="0"/>
              <a:t>2:5</a:t>
            </a:r>
          </a:p>
          <a:p>
            <a:pPr>
              <a:buFont typeface="Wingdings" pitchFamily="2" charset="2"/>
              <a:buChar char="Ø"/>
            </a:pPr>
            <a:r>
              <a:rPr lang="en-US" sz="3600" u="sng" dirty="0"/>
              <a:t>Men’s glory</a:t>
            </a:r>
            <a:r>
              <a:rPr lang="en-US" sz="3600" dirty="0"/>
              <a:t>. </a:t>
            </a:r>
            <a:r>
              <a:rPr lang="en-US" sz="3600" b="1" dirty="0"/>
              <a:t>2:6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45025" y="1527902"/>
            <a:ext cx="4041775" cy="646973"/>
          </a:xfrm>
        </p:spPr>
        <p:txBody>
          <a:bodyPr>
            <a:spAutoFit/>
          </a:bodyPr>
          <a:lstStyle/>
          <a:p>
            <a:pPr algn="ctr"/>
            <a:r>
              <a:rPr lang="en-US" sz="3600" b="1" u="sng" dirty="0">
                <a:latin typeface="Arial Narrow" pitchFamily="34" charset="0"/>
              </a:rPr>
              <a:t>RIGHT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7425" y="2362200"/>
            <a:ext cx="3813175" cy="4267200"/>
          </a:xfrm>
        </p:spPr>
        <p:txBody>
          <a:bodyPr wrap="square">
            <a:spAutoFit/>
          </a:bodyPr>
          <a:lstStyle/>
          <a:p>
            <a:r>
              <a:rPr lang="en-US" sz="2800" dirty="0"/>
              <a:t>Truth. </a:t>
            </a:r>
            <a:r>
              <a:rPr lang="en-US" sz="2800" b="1" dirty="0"/>
              <a:t>2 Timothy 4:2</a:t>
            </a:r>
          </a:p>
          <a:p>
            <a:r>
              <a:rPr lang="en-US" sz="2800" dirty="0"/>
              <a:t>Straightforward.</a:t>
            </a:r>
            <a:br>
              <a:rPr lang="en-US" sz="2800" dirty="0"/>
            </a:br>
            <a:r>
              <a:rPr lang="en-US" sz="2800" b="1" dirty="0"/>
              <a:t>Acts 14:22</a:t>
            </a:r>
          </a:p>
          <a:p>
            <a:r>
              <a:rPr lang="en-US" sz="2800" dirty="0"/>
              <a:t>Purity. </a:t>
            </a:r>
            <a:r>
              <a:rPr lang="en-US" sz="2800" b="1" dirty="0"/>
              <a:t>2:10</a:t>
            </a:r>
          </a:p>
          <a:p>
            <a:r>
              <a:rPr lang="en-US" sz="2800" dirty="0"/>
              <a:t>Please God. </a:t>
            </a:r>
            <a:r>
              <a:rPr lang="en-US" sz="2800" b="1" dirty="0"/>
              <a:t>2:4</a:t>
            </a:r>
          </a:p>
          <a:p>
            <a:r>
              <a:rPr lang="en-US" sz="2800" dirty="0"/>
              <a:t>As a nurse. </a:t>
            </a:r>
            <a:r>
              <a:rPr lang="en-US" sz="2800" b="1" dirty="0"/>
              <a:t>2:7</a:t>
            </a:r>
          </a:p>
          <a:p>
            <a:r>
              <a:rPr lang="en-US" sz="2800" dirty="0"/>
              <a:t>As Father. </a:t>
            </a:r>
            <a:r>
              <a:rPr lang="en-US" sz="2800" b="1" dirty="0"/>
              <a:t>2:11</a:t>
            </a:r>
          </a:p>
          <a:p>
            <a:pPr>
              <a:buFont typeface="Wingdings" pitchFamily="2" charset="2"/>
              <a:buChar char="Ø"/>
            </a:pPr>
            <a:r>
              <a:rPr lang="en-US" sz="3600" u="sng" dirty="0"/>
              <a:t>God’s glory.</a:t>
            </a:r>
            <a:r>
              <a:rPr lang="en-US" sz="3600" dirty="0"/>
              <a:t> </a:t>
            </a:r>
            <a:r>
              <a:rPr lang="en-US" sz="3600" b="1" dirty="0"/>
              <a:t>2:12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BCFAA-17E7-4A45-B2D2-80CB21DE2DB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62146" y="41565"/>
            <a:ext cx="8458200" cy="1939635"/>
          </a:xfrm>
        </p:spPr>
        <p:txBody>
          <a:bodyPr>
            <a:sp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Traits Of The Exhorter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Acts 11:22-24 </a:t>
            </a:r>
            <a:b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600" b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Barnabas (son of exhortation Acts 4:36)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2057400"/>
            <a:ext cx="8991600" cy="4094070"/>
          </a:xfrm>
        </p:spPr>
        <p:txBody>
          <a:bodyPr wrap="square">
            <a:spAutoFit/>
          </a:bodyPr>
          <a:lstStyle/>
          <a:p>
            <a:r>
              <a:rPr lang="en-US" sz="3600" b="1" dirty="0"/>
              <a:t>Considers his brethren –</a:t>
            </a:r>
            <a:br>
              <a:rPr lang="en-US" sz="3600" b="1" dirty="0"/>
            </a:br>
            <a:r>
              <a:rPr lang="en-US" sz="3600" b="1" dirty="0"/>
              <a:t>Acts 11:22</a:t>
            </a:r>
          </a:p>
          <a:p>
            <a:pPr lvl="1"/>
            <a:r>
              <a:rPr lang="en-US" sz="3200" b="1" dirty="0"/>
              <a:t>Caring and giving. Philippians 2:3-4, 20 </a:t>
            </a:r>
            <a:br>
              <a:rPr lang="en-US" sz="3200" b="1" dirty="0"/>
            </a:br>
            <a:r>
              <a:rPr lang="en-US" sz="3200" b="1" dirty="0"/>
              <a:t>(2 Corinthians 11:28-29); Hebrews 10:24</a:t>
            </a:r>
          </a:p>
          <a:p>
            <a:r>
              <a:rPr lang="en-US" sz="3600" b="1" dirty="0"/>
              <a:t>Assesses the situation and praises whenever he can – Acts 11:23</a:t>
            </a:r>
          </a:p>
          <a:p>
            <a:pPr lvl="1"/>
            <a:r>
              <a:rPr lang="en-US" sz="3200" i="1" dirty="0"/>
              <a:t>“</a:t>
            </a:r>
            <a:r>
              <a:rPr lang="en-US" sz="3200" b="1" i="1" dirty="0"/>
              <a:t>Longsuffering and teaching</a:t>
            </a:r>
            <a:r>
              <a:rPr lang="en-US" sz="3200" i="1" dirty="0"/>
              <a:t>.”</a:t>
            </a:r>
            <a:r>
              <a:rPr lang="en-US" sz="3200" dirty="0"/>
              <a:t> </a:t>
            </a:r>
            <a:r>
              <a:rPr lang="en-US" sz="3200" b="1" dirty="0"/>
              <a:t>2 Timothy 4:2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B16-3CF7-4076-BD70-2B73175ADEF3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31">
  <a:themeElements>
    <a:clrScheme name="Default Design 1">
      <a:dk1>
        <a:srgbClr val="336699"/>
      </a:dk1>
      <a:lt1>
        <a:srgbClr val="FFFFFF"/>
      </a:lt1>
      <a:dk2>
        <a:srgbClr val="0066FF"/>
      </a:dk2>
      <a:lt2>
        <a:srgbClr val="AFB5D2"/>
      </a:lt2>
      <a:accent1>
        <a:srgbClr val="66CCFF"/>
      </a:accent1>
      <a:accent2>
        <a:srgbClr val="99FFCC"/>
      </a:accent2>
      <a:accent3>
        <a:srgbClr val="FFFFFF"/>
      </a:accent3>
      <a:accent4>
        <a:srgbClr val="2A5682"/>
      </a:accent4>
      <a:accent5>
        <a:srgbClr val="B8E2FF"/>
      </a:accent5>
      <a:accent6>
        <a:srgbClr val="8AE7B9"/>
      </a:accent6>
      <a:hlink>
        <a:srgbClr val="FF99FF"/>
      </a:hlink>
      <a:folHlink>
        <a:srgbClr val="CCCCFF"/>
      </a:folHlink>
    </a:clrScheme>
    <a:fontScheme name="Custom 1">
      <a:majorFont>
        <a:latin typeface="Times New Roman MT Extra Bold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2060"/>
            </a:solidFill>
            <a:latin typeface="Arial Narrow" pitchFamily="34" charset="0"/>
          </a:defRPr>
        </a:defPPr>
      </a:lstStyle>
    </a:txDef>
  </a:objectDefaults>
  <a:extraClrSchemeLst>
    <a:extraClrScheme>
      <a:clrScheme name="Default Design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Theme31</Template>
  <TotalTime>5506</TotalTime>
  <Words>764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Tahoma</vt:lpstr>
      <vt:lpstr>Times New Roman</vt:lpstr>
      <vt:lpstr>Times New Roman MT Extra Bold</vt:lpstr>
      <vt:lpstr>Wingdings</vt:lpstr>
      <vt:lpstr>Theme31</vt:lpstr>
      <vt:lpstr>Exhortation</vt:lpstr>
      <vt:lpstr>Exhortation</vt:lpstr>
      <vt:lpstr>Exhortation</vt:lpstr>
      <vt:lpstr>Exhortation</vt:lpstr>
      <vt:lpstr>Exhort</vt:lpstr>
      <vt:lpstr>Source Of Exhortations</vt:lpstr>
      <vt:lpstr>Purpose Of Exhortation</vt:lpstr>
      <vt:lpstr>Ways To Exhort  1 Thessalonians 2:1-12</vt:lpstr>
      <vt:lpstr>Traits Of The Exhorter  Acts 11:22-24  Barnabas (son of exhortation Acts 4:36)</vt:lpstr>
      <vt:lpstr>Traits Of The Exhorter  (Acts 11:22-24)</vt:lpstr>
      <vt:lpstr>Accepting Exhortation (What we must do with it) </vt:lpstr>
      <vt:lpstr>Accepting Exhortation (What we must do with it ?)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Micky Galloway</dc:creator>
  <cp:lastModifiedBy>Richard Lidh</cp:lastModifiedBy>
  <cp:revision>73</cp:revision>
  <cp:lastPrinted>2023-01-08T22:18:33Z</cp:lastPrinted>
  <dcterms:created xsi:type="dcterms:W3CDTF">1601-01-01T00:00:00Z</dcterms:created>
  <dcterms:modified xsi:type="dcterms:W3CDTF">2023-01-08T22:18:53Z</dcterms:modified>
</cp:coreProperties>
</file>